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306" r:id="rId11"/>
    <p:sldId id="290" r:id="rId12"/>
    <p:sldId id="291" r:id="rId13"/>
    <p:sldId id="292" r:id="rId14"/>
    <p:sldId id="293" r:id="rId15"/>
    <p:sldId id="294" r:id="rId16"/>
    <p:sldId id="303" r:id="rId17"/>
    <p:sldId id="304" r:id="rId18"/>
    <p:sldId id="305" r:id="rId19"/>
    <p:sldId id="309" r:id="rId20"/>
    <p:sldId id="308" r:id="rId21"/>
    <p:sldId id="307" r:id="rId22"/>
    <p:sldId id="30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7234D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>
        <p:scale>
          <a:sx n="66" d="100"/>
          <a:sy n="66" d="100"/>
        </p:scale>
        <p:origin x="-234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1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AFE1D-3FCC-446F-A22A-A4D623882919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A906E-E8E1-45E3-AE28-36B3AABC6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1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A906E-E8E1-45E3-AE28-36B3AABC63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6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10159-C243-4758-BC79-AD942E44A9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23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87929"/>
            <a:ext cx="12218894" cy="81459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982678"/>
            <a:ext cx="11328400" cy="1774959"/>
          </a:xfrm>
        </p:spPr>
        <p:txBody>
          <a:bodyPr anchor="t">
            <a:normAutofit/>
          </a:bodyPr>
          <a:lstStyle>
            <a:lvl1pPr algn="ctr">
              <a:defRPr sz="4800">
                <a:solidFill>
                  <a:srgbClr val="17234D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035" y="2943708"/>
            <a:ext cx="10878671" cy="768299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17234D"/>
                </a:solidFill>
                <a:latin typeface="Franklin Gothic Demi" panose="020B07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075" y="4607166"/>
            <a:ext cx="3004589" cy="174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7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2024                 Rules for the 2024 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5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2024                 Rules for the 2024 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7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65125"/>
            <a:ext cx="9436100" cy="10015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500" y="6434931"/>
            <a:ext cx="3098800" cy="365125"/>
          </a:xfrm>
        </p:spPr>
        <p:txBody>
          <a:bodyPr/>
          <a:lstStyle/>
          <a:p>
            <a:r>
              <a:rPr lang="en-US" dirty="0" smtClean="0"/>
              <a:t>Specialty Workshop 2024                 Rules for the 2024 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2600" y="6425406"/>
            <a:ext cx="2743200" cy="365125"/>
          </a:xfrm>
        </p:spPr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6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2024                 Rules for the 2024 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9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799" y="1615133"/>
            <a:ext cx="548611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8882" y="1615133"/>
            <a:ext cx="5518078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2024                 Rules for the 2024 Race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63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2024                 Rules for the 2024 Race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9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2024                 Rules for the 2024 Race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41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2024                 Rules for the 2024 Race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7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2024                 Rules for the 2024 Race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8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2024                 Rules for the 2024 Race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5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1723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0" y="365125"/>
            <a:ext cx="9410700" cy="10015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676400"/>
            <a:ext cx="114173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34931"/>
            <a:ext cx="309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dirty="0" smtClean="0"/>
              <a:t>Specialty Workshop 2024                 Rules for the 2024 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254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smtClean="0"/>
              <a:t>© Solar Car Challenge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36100" y="64254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fld id="{54784F0A-9BAA-4237-BD2C-1E6190E824B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185738"/>
            <a:ext cx="2031746" cy="118095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0" y="1459706"/>
            <a:ext cx="12192000" cy="0"/>
          </a:xfrm>
          <a:prstGeom prst="line">
            <a:avLst/>
          </a:prstGeom>
          <a:ln w="12700">
            <a:solidFill>
              <a:srgbClr val="1723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46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7234D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7234D"/>
          </a:solidFill>
          <a:latin typeface="Franklin Gothic Demi" panose="020B07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7234D"/>
          </a:solidFill>
          <a:latin typeface="Franklin Gothic Demi" panose="020B07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7234D"/>
          </a:solidFill>
          <a:latin typeface="Franklin Gothic Demi" panose="020B07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234D"/>
          </a:solidFill>
          <a:latin typeface="Franklin Gothic Demi" panose="020B07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234D"/>
          </a:solidFill>
          <a:latin typeface="Franklin Gothic Demi" panose="020B07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Rules for the </a:t>
            </a:r>
            <a:r>
              <a:rPr lang="en-US" dirty="0" smtClean="0"/>
              <a:t>2024 </a:t>
            </a:r>
            <a:r>
              <a:rPr lang="en-US" dirty="0" smtClean="0"/>
              <a:t>Race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Shih, Deputy Race Director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Minor Updates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31800" y="1676400"/>
            <a:ext cx="11684000" cy="45005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Rule </a:t>
            </a:r>
            <a:r>
              <a:rPr lang="en-US" dirty="0" smtClean="0"/>
              <a:t>5.4.2(d) (Fuse Location): </a:t>
            </a:r>
            <a:r>
              <a:rPr lang="en-US" dirty="0" smtClean="0">
                <a:solidFill>
                  <a:srgbClr val="0000FF"/>
                </a:solidFill>
              </a:rPr>
              <a:t>Is not required to be within 15cm of battery pack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Rule 5.1</a:t>
            </a:r>
            <a:r>
              <a:rPr lang="en-US" dirty="0"/>
              <a:t>0</a:t>
            </a:r>
            <a:r>
              <a:rPr lang="en-US" dirty="0" smtClean="0"/>
              <a:t> (Braking): </a:t>
            </a:r>
            <a:r>
              <a:rPr lang="en-US" dirty="0" smtClean="0">
                <a:solidFill>
                  <a:srgbClr val="0000FF"/>
                </a:solidFill>
              </a:rPr>
              <a:t>Must use automotive style foot brake pedals</a:t>
            </a:r>
            <a:endParaRPr lang="en-US" dirty="0" smtClean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dirty="0"/>
              <a:t>Rule </a:t>
            </a:r>
            <a:r>
              <a:rPr lang="en-US" dirty="0" smtClean="0"/>
              <a:t>6.7 (Driving): </a:t>
            </a:r>
            <a:r>
              <a:rPr lang="en-US" dirty="0" smtClean="0">
                <a:solidFill>
                  <a:srgbClr val="0000FF"/>
                </a:solidFill>
              </a:rPr>
              <a:t>Minimum speed for cross-country course is 20 mph (no minimum on track)</a:t>
            </a:r>
            <a:endParaRPr lang="en-US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dirty="0" smtClean="0"/>
              <a:t>Rule </a:t>
            </a:r>
            <a:r>
              <a:rPr lang="en-US" dirty="0" smtClean="0"/>
              <a:t>7.8 (Safety Equipment): </a:t>
            </a:r>
            <a:r>
              <a:rPr lang="en-US" dirty="0" smtClean="0">
                <a:solidFill>
                  <a:srgbClr val="0000FF"/>
                </a:solidFill>
              </a:rPr>
              <a:t>At least one fire extinguisher must have 10 </a:t>
            </a:r>
            <a:r>
              <a:rPr lang="en-US" dirty="0" err="1" smtClean="0">
                <a:solidFill>
                  <a:srgbClr val="0000FF"/>
                </a:solidFill>
              </a:rPr>
              <a:t>lb</a:t>
            </a:r>
            <a:r>
              <a:rPr lang="en-US" dirty="0" smtClean="0">
                <a:solidFill>
                  <a:srgbClr val="0000FF"/>
                </a:solidFill>
              </a:rPr>
              <a:t> capacity</a:t>
            </a:r>
          </a:p>
          <a:p>
            <a:pPr>
              <a:defRPr/>
            </a:pPr>
            <a:r>
              <a:rPr lang="en-US" dirty="0"/>
              <a:t>Rule </a:t>
            </a:r>
            <a:r>
              <a:rPr lang="en-US" dirty="0" smtClean="0"/>
              <a:t>15.2 (Battery Replacement): </a:t>
            </a:r>
            <a:r>
              <a:rPr lang="en-US" dirty="0" smtClean="0">
                <a:solidFill>
                  <a:srgbClr val="0000FF"/>
                </a:solidFill>
              </a:rPr>
              <a:t>Replacement penalty up to the number of miles driven on the day of replacement</a:t>
            </a:r>
            <a:endParaRPr lang="en-US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dirty="0"/>
              <a:t>Rule </a:t>
            </a:r>
            <a:r>
              <a:rPr lang="en-US" dirty="0" smtClean="0"/>
              <a:t>32.2.8 (Trunk): </a:t>
            </a:r>
            <a:r>
              <a:rPr lang="en-US" dirty="0" smtClean="0">
                <a:solidFill>
                  <a:srgbClr val="0000FF"/>
                </a:solidFill>
              </a:rPr>
              <a:t>Electric-Solar Powered Cars must have externally accessible trunk (similar to Cruiser)</a:t>
            </a:r>
          </a:p>
          <a:p>
            <a:pPr>
              <a:defRPr/>
            </a:pPr>
            <a:r>
              <a:rPr lang="en-US" dirty="0"/>
              <a:t>Rule </a:t>
            </a:r>
            <a:r>
              <a:rPr lang="en-US" dirty="0" smtClean="0"/>
              <a:t>33.3 (Battery Capacity): </a:t>
            </a:r>
            <a:r>
              <a:rPr lang="en-US" dirty="0" smtClean="0">
                <a:solidFill>
                  <a:srgbClr val="0000FF"/>
                </a:solidFill>
              </a:rPr>
              <a:t>Cruiser Division allowed to have 10kWh capacity</a:t>
            </a:r>
            <a:endParaRPr lang="en-US" dirty="0">
              <a:solidFill>
                <a:srgbClr val="0000FF"/>
              </a:solidFill>
            </a:endParaRPr>
          </a:p>
          <a:p>
            <a:pPr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2024                 Rules for the 2024 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74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Rule 5.2.x – </a:t>
            </a:r>
            <a:br>
              <a:rPr lang="en-US" dirty="0" smtClean="0"/>
            </a:br>
            <a:r>
              <a:rPr lang="en-US" dirty="0" smtClean="0"/>
              <a:t>Safety Cell, </a:t>
            </a:r>
            <a:r>
              <a:rPr lang="en-US" dirty="0" smtClean="0"/>
              <a:t>Crush Zone, Roll Bar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31800" y="1676400"/>
            <a:ext cx="7057571" cy="450056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Safety Cell– </a:t>
            </a:r>
            <a:r>
              <a:rPr lang="en-US" b="1" i="1" dirty="0" smtClean="0"/>
              <a:t>rigid protection </a:t>
            </a:r>
            <a:r>
              <a:rPr lang="en-US" dirty="0" smtClean="0"/>
              <a:t>encompassing entire driver; minimum OD of 1.9cm; minimum 5cm clearance to driver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Crush Zone – structural components </a:t>
            </a:r>
            <a:r>
              <a:rPr lang="en-US" b="1" i="1" dirty="0" smtClean="0"/>
              <a:t>designed to collapse</a:t>
            </a:r>
            <a:r>
              <a:rPr lang="en-US" dirty="0" smtClean="0"/>
              <a:t> on impact; minimum 15cm clearance to driver; minimum coverage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Roll Bar – </a:t>
            </a:r>
            <a:r>
              <a:rPr lang="en-US" b="1" i="1" dirty="0" smtClean="0"/>
              <a:t>protects driver in event of rollover</a:t>
            </a:r>
            <a:r>
              <a:rPr lang="en-US" dirty="0" smtClean="0"/>
              <a:t>; continuous piece of metal; minimum 5cm vertical clearance; minimum OD of 5cm; minimum wall thickness based on material; welded to frame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2024                 Rules for the 2024 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371" y="3698648"/>
            <a:ext cx="3304419" cy="2478315"/>
          </a:xfrm>
          <a:prstGeom prst="rect">
            <a:avLst/>
          </a:prstGeom>
        </p:spPr>
      </p:pic>
      <p:pic>
        <p:nvPicPr>
          <p:cNvPr id="3076" name="Picture 4" descr="http://www.solarcarchallenge.org/challenge/photos/2019/days1/photo/s1day3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7302" y="1676400"/>
            <a:ext cx="3606815" cy="239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050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Cell / </a:t>
            </a:r>
            <a:r>
              <a:rPr lang="en-US" dirty="0" smtClean="0"/>
              <a:t>Crush Zone Details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184570" y="1676400"/>
            <a:ext cx="4664529" cy="4500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Both </a:t>
            </a:r>
            <a:r>
              <a:rPr lang="en-US" dirty="0" smtClean="0"/>
              <a:t>Safety Cell and </a:t>
            </a:r>
            <a:r>
              <a:rPr lang="en-US" dirty="0" smtClean="0"/>
              <a:t>Crush Zone must encompass the entire driver </a:t>
            </a:r>
          </a:p>
          <a:p>
            <a:r>
              <a:rPr lang="en-US" dirty="0" smtClean="0"/>
              <a:t>Crush zone are structural components </a:t>
            </a:r>
            <a:r>
              <a:rPr lang="en-US" b="1" i="1" dirty="0" smtClean="0"/>
              <a:t>designed to collapse</a:t>
            </a:r>
            <a:r>
              <a:rPr lang="en-US" dirty="0" smtClean="0"/>
              <a:t> on impact</a:t>
            </a:r>
          </a:p>
          <a:p>
            <a:r>
              <a:rPr lang="en-US" dirty="0" smtClean="0"/>
              <a:t>Safety Cell structure </a:t>
            </a:r>
            <a:r>
              <a:rPr lang="en-US" dirty="0" smtClean="0"/>
              <a:t>protects driver in event of collision; should not </a:t>
            </a:r>
            <a:r>
              <a:rPr lang="en-US" dirty="0" smtClean="0"/>
              <a:t>deform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Requires padding to protect driver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Crush zones must protect both driver AND battery pack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2024                 Rules for the 2024 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1676400"/>
            <a:ext cx="6665346" cy="433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4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5.4/5.7 – Electrical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31800" y="1676400"/>
            <a:ext cx="11684000" cy="45005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Rule 5.4 (Battery): </a:t>
            </a:r>
            <a:r>
              <a:rPr lang="en-US" dirty="0" smtClean="0">
                <a:solidFill>
                  <a:srgbClr val="0000FF"/>
                </a:solidFill>
              </a:rPr>
              <a:t>5.25 </a:t>
            </a:r>
            <a:r>
              <a:rPr lang="en-US" dirty="0" smtClean="0"/>
              <a:t>kWh </a:t>
            </a:r>
            <a:r>
              <a:rPr lang="en-US" dirty="0"/>
              <a:t>max at 20 </a:t>
            </a:r>
            <a:r>
              <a:rPr lang="en-US" dirty="0" err="1"/>
              <a:t>hr</a:t>
            </a:r>
            <a:r>
              <a:rPr lang="en-US" dirty="0"/>
              <a:t> discharge rate; </a:t>
            </a:r>
            <a:r>
              <a:rPr lang="en-US" dirty="0">
                <a:solidFill>
                  <a:schemeClr val="tx1"/>
                </a:solidFill>
              </a:rPr>
              <a:t>terminals must have locking </a:t>
            </a:r>
            <a:r>
              <a:rPr lang="en-US" dirty="0" smtClean="0">
                <a:solidFill>
                  <a:schemeClr val="tx1"/>
                </a:solidFill>
              </a:rPr>
              <a:t>washers (see 5.7.3 below).</a:t>
            </a:r>
          </a:p>
          <a:p>
            <a:pPr lvl="1">
              <a:defRPr/>
            </a:pPr>
            <a:r>
              <a:rPr lang="en-US" dirty="0" smtClean="0"/>
              <a:t>For Lithium-based chemistries, use nominal (1C) capacity</a:t>
            </a:r>
            <a:endParaRPr lang="en-US" dirty="0"/>
          </a:p>
          <a:p>
            <a:pPr>
              <a:defRPr/>
            </a:pPr>
            <a:r>
              <a:rPr lang="en-US" dirty="0"/>
              <a:t>Rule </a:t>
            </a:r>
            <a:r>
              <a:rPr lang="en-US" dirty="0" smtClean="0"/>
              <a:t>5.4.2 (Main Fuse): </a:t>
            </a:r>
            <a:r>
              <a:rPr lang="en-US" dirty="0">
                <a:solidFill>
                  <a:srgbClr val="7030A0"/>
                </a:solidFill>
              </a:rPr>
              <a:t>125% of expected peak current, separate enclosure; </a:t>
            </a:r>
            <a:r>
              <a:rPr lang="en-US" dirty="0" smtClean="0"/>
              <a:t>rated </a:t>
            </a:r>
            <a:r>
              <a:rPr lang="en-US" dirty="0"/>
              <a:t>as appropriate for DC </a:t>
            </a:r>
            <a:r>
              <a:rPr lang="en-US" dirty="0" smtClean="0"/>
              <a:t>voltage </a:t>
            </a:r>
          </a:p>
          <a:p>
            <a:pPr>
              <a:defRPr/>
            </a:pPr>
            <a:r>
              <a:rPr lang="en-US" dirty="0" smtClean="0"/>
              <a:t>Rule 5.4.3 (Enclosures): </a:t>
            </a:r>
            <a:r>
              <a:rPr lang="en-US" dirty="0"/>
              <a:t>Rigid, must have forced-air ventilation; </a:t>
            </a:r>
            <a:r>
              <a:rPr lang="en-US" dirty="0">
                <a:solidFill>
                  <a:srgbClr val="7030A0"/>
                </a:solidFill>
              </a:rPr>
              <a:t>no venting into driver’s </a:t>
            </a:r>
            <a:r>
              <a:rPr lang="en-US" dirty="0" smtClean="0">
                <a:solidFill>
                  <a:srgbClr val="7030A0"/>
                </a:solidFill>
              </a:rPr>
              <a:t>compartment; cannot be located at front of </a:t>
            </a:r>
            <a:r>
              <a:rPr lang="en-US" dirty="0" smtClean="0">
                <a:solidFill>
                  <a:srgbClr val="7030A0"/>
                </a:solidFill>
              </a:rPr>
              <a:t>vehicle</a:t>
            </a:r>
          </a:p>
          <a:p>
            <a:pPr lvl="1">
              <a:defRPr/>
            </a:pPr>
            <a:r>
              <a:rPr lang="en-US" dirty="0" smtClean="0">
                <a:solidFill>
                  <a:srgbClr val="7030A0"/>
                </a:solidFill>
              </a:rPr>
              <a:t>No forced air ventilation required for LiFePO4</a:t>
            </a:r>
          </a:p>
          <a:p>
            <a:pPr lvl="1">
              <a:defRPr/>
            </a:pPr>
            <a:r>
              <a:rPr lang="en-US" dirty="0" smtClean="0">
                <a:solidFill>
                  <a:srgbClr val="0000FF"/>
                </a:solidFill>
              </a:rPr>
              <a:t>Battery boxes cannot be located in front of driver (Event Update 2023-5)</a:t>
            </a:r>
            <a:endParaRPr lang="en-US" dirty="0" smtClean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dirty="0" smtClean="0"/>
              <a:t>Rule 5.7.1 (Wire): No HV wiring in driver’s compartment</a:t>
            </a:r>
          </a:p>
          <a:p>
            <a:pPr>
              <a:defRPr/>
            </a:pPr>
            <a:r>
              <a:rPr lang="en-US" dirty="0"/>
              <a:t>Rule </a:t>
            </a:r>
            <a:r>
              <a:rPr lang="en-US" dirty="0" smtClean="0"/>
              <a:t>5.7.3 (Connections): </a:t>
            </a:r>
            <a:r>
              <a:rPr lang="en-US" dirty="0" smtClean="0">
                <a:solidFill>
                  <a:srgbClr val="7030A0"/>
                </a:solidFill>
              </a:rPr>
              <a:t>Connections conducting &gt; 36V must be secured by locking washer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2024                 Rules for the 2024 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31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5.4.5 – Disconnect Switches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31800" y="1676400"/>
            <a:ext cx="6845300" cy="45005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Two sets of two switches required</a:t>
            </a:r>
          </a:p>
          <a:p>
            <a:pPr lvl="1">
              <a:defRPr/>
            </a:pPr>
            <a:r>
              <a:rPr lang="en-US" dirty="0" smtClean="0"/>
              <a:t>Motor Disconnect / Array Disconnect</a:t>
            </a:r>
          </a:p>
          <a:p>
            <a:pPr lvl="1">
              <a:defRPr/>
            </a:pPr>
            <a:r>
              <a:rPr lang="en-US" dirty="0" smtClean="0"/>
              <a:t>Internal (“Driver”), External</a:t>
            </a:r>
          </a:p>
          <a:p>
            <a:pPr>
              <a:defRPr/>
            </a:pPr>
            <a:r>
              <a:rPr lang="en-US" dirty="0" smtClean="0"/>
              <a:t>Relay/contactor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</a:t>
            </a:r>
            <a:r>
              <a:rPr lang="en-US" dirty="0" smtClean="0"/>
              <a:t>ust interrupt full load current at system voltage</a:t>
            </a:r>
          </a:p>
          <a:p>
            <a:pPr>
              <a:defRPr/>
            </a:pPr>
            <a:r>
              <a:rPr lang="en-US" dirty="0" smtClean="0"/>
              <a:t>Switch operates control signal of </a:t>
            </a:r>
            <a:r>
              <a:rPr lang="en-US" dirty="0" smtClean="0"/>
              <a:t>relay/contactor</a:t>
            </a:r>
          </a:p>
          <a:p>
            <a:pPr lvl="1">
              <a:defRPr/>
            </a:pPr>
            <a:r>
              <a:rPr lang="en-US" dirty="0" smtClean="0">
                <a:solidFill>
                  <a:srgbClr val="0000FF"/>
                </a:solidFill>
              </a:rPr>
              <a:t>Can be either “push-pull” or “push-rotate”</a:t>
            </a:r>
            <a:endParaRPr lang="en-US" dirty="0" smtClean="0">
              <a:solidFill>
                <a:srgbClr val="0000FF"/>
              </a:solidFill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>
                <a:solidFill>
                  <a:srgbClr val="7030A0"/>
                </a:solidFill>
              </a:rPr>
              <a:t>No high voltage wiring in driver compartment!</a:t>
            </a:r>
            <a:endParaRPr lang="en-US" dirty="0" smtClean="0">
              <a:solidFill>
                <a:srgbClr val="7030A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2024                 Rules for the 2024 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098" name="Picture 2" descr="http://www.solarcarchallenge.org/challenge/photos/2019/days1/photo/s1day3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35535" y="1676399"/>
            <a:ext cx="3182257" cy="263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4426207"/>
            <a:ext cx="24479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00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Relay/Contactor Circuit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2024                 Rules for the 2024 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1522537"/>
            <a:ext cx="6371561" cy="475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8447" y="2113860"/>
            <a:ext cx="1459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Franklin Gothic Demi" panose="020B0703020102020204" pitchFamily="34" charset="0"/>
              </a:rPr>
              <a:t>Control Switches</a:t>
            </a:r>
            <a:endParaRPr lang="en-US" sz="2400" dirty="0">
              <a:solidFill>
                <a:schemeClr val="accent1"/>
              </a:solidFill>
              <a:latin typeface="Franklin Gothic Demi" panose="020B0703020102020204" pitchFamily="34" charset="0"/>
            </a:endParaRPr>
          </a:p>
        </p:txBody>
      </p:sp>
      <p:cxnSp>
        <p:nvCxnSpPr>
          <p:cNvPr id="12" name="Straight Arrow Connector 11"/>
          <p:cNvCxnSpPr>
            <a:stCxn id="7" idx="3"/>
          </p:cNvCxnSpPr>
          <p:nvPr/>
        </p:nvCxnSpPr>
        <p:spPr>
          <a:xfrm flipV="1">
            <a:off x="1728132" y="2184033"/>
            <a:ext cx="1635853" cy="345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3"/>
          </p:cNvCxnSpPr>
          <p:nvPr/>
        </p:nvCxnSpPr>
        <p:spPr>
          <a:xfrm>
            <a:off x="1728132" y="2529359"/>
            <a:ext cx="1635853" cy="1858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3"/>
          </p:cNvCxnSpPr>
          <p:nvPr/>
        </p:nvCxnSpPr>
        <p:spPr>
          <a:xfrm>
            <a:off x="1728132" y="2529359"/>
            <a:ext cx="1635853" cy="121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3"/>
          </p:cNvCxnSpPr>
          <p:nvPr/>
        </p:nvCxnSpPr>
        <p:spPr>
          <a:xfrm>
            <a:off x="1728132" y="2529359"/>
            <a:ext cx="1635853" cy="2378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3939" y="4161349"/>
            <a:ext cx="1621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Franklin Gothic Demi" panose="020B0703020102020204" pitchFamily="34" charset="0"/>
              </a:rPr>
              <a:t>Relay/ contactor</a:t>
            </a:r>
            <a:endParaRPr lang="en-US" sz="2400" dirty="0">
              <a:solidFill>
                <a:srgbClr val="7030A0"/>
              </a:solidFill>
              <a:latin typeface="Franklin Gothic Demi" panose="020B0703020102020204" pitchFamily="34" charset="0"/>
            </a:endParaRPr>
          </a:p>
        </p:txBody>
      </p:sp>
      <p:cxnSp>
        <p:nvCxnSpPr>
          <p:cNvPr id="25" name="Straight Arrow Connector 24"/>
          <p:cNvCxnSpPr>
            <a:stCxn id="24" idx="3"/>
          </p:cNvCxnSpPr>
          <p:nvPr/>
        </p:nvCxnSpPr>
        <p:spPr>
          <a:xfrm flipV="1">
            <a:off x="1845578" y="3640822"/>
            <a:ext cx="2457974" cy="93602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3"/>
          </p:cNvCxnSpPr>
          <p:nvPr/>
        </p:nvCxnSpPr>
        <p:spPr>
          <a:xfrm flipV="1">
            <a:off x="1845578" y="3951215"/>
            <a:ext cx="2457974" cy="62563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418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5.13 – Driver Safety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31800" y="1676400"/>
            <a:ext cx="6845300" cy="45005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(a) Safety Belt must be 5 point lap/shoulder harness; </a:t>
            </a:r>
            <a:r>
              <a:rPr lang="en-US" i="1" dirty="0" smtClean="0">
                <a:solidFill>
                  <a:srgbClr val="7030A0"/>
                </a:solidFill>
              </a:rPr>
              <a:t>attached to structural member per manufacturer’s instructions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>
                <a:solidFill>
                  <a:srgbClr val="0000FF"/>
                </a:solidFill>
              </a:rPr>
              <a:t>Requires </a:t>
            </a:r>
            <a:r>
              <a:rPr lang="en-US" dirty="0" smtClean="0"/>
              <a:t>mounting shoulder belts vertically lower than driver’s shoulder</a:t>
            </a:r>
          </a:p>
          <a:p>
            <a:pPr>
              <a:defRPr/>
            </a:pPr>
            <a:r>
              <a:rPr lang="en-US" dirty="0" smtClean="0"/>
              <a:t>(b) Cars with body shells must have shells attached to each other</a:t>
            </a:r>
          </a:p>
          <a:p>
            <a:pPr>
              <a:defRPr/>
            </a:pPr>
            <a:r>
              <a:rPr lang="en-US" dirty="0" smtClean="0"/>
              <a:t>(d) Windshield must protect entire head</a:t>
            </a:r>
          </a:p>
          <a:p>
            <a:pPr>
              <a:defRPr/>
            </a:pPr>
            <a:r>
              <a:rPr lang="en-US" dirty="0" smtClean="0"/>
              <a:t>(e) Cars equipped with appropriate fire extinguisher for battery </a:t>
            </a:r>
            <a:r>
              <a:rPr lang="en-US" dirty="0" smtClean="0"/>
              <a:t>chemistry</a:t>
            </a:r>
          </a:p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</a:rPr>
              <a:t>(j) Seat back braces required for seats on adjustable rails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2024                 Rules for the 2024 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564" y="1648618"/>
            <a:ext cx="3444972" cy="2045004"/>
          </a:xfrm>
          <a:prstGeom prst="rect">
            <a:avLst/>
          </a:prstGeom>
        </p:spPr>
      </p:pic>
      <p:pic>
        <p:nvPicPr>
          <p:cNvPr id="1028" name="Picture 4" descr="Competition Engineering - Competition Engineering Seat Back Brace 1-3/4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69" b="23167"/>
          <a:stretch/>
        </p:blipFill>
        <p:spPr bwMode="auto">
          <a:xfrm>
            <a:off x="9051347" y="4098474"/>
            <a:ext cx="2778126" cy="145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42051" y="5569526"/>
            <a:ext cx="2208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Seat back brace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591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32 – Electric-Solar Powered Car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608205"/>
            <a:ext cx="7548418" cy="474900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Simulates a “real world” solar application</a:t>
            </a:r>
          </a:p>
          <a:p>
            <a:pPr lvl="1"/>
            <a:r>
              <a:rPr lang="en-US" dirty="0" smtClean="0"/>
              <a:t>Two passenger vehicle</a:t>
            </a:r>
          </a:p>
          <a:p>
            <a:pPr lvl="1"/>
            <a:r>
              <a:rPr lang="en-US" dirty="0" smtClean="0"/>
              <a:t>Charging Station simulates permanent facility used to charge vehicle</a:t>
            </a:r>
          </a:p>
          <a:p>
            <a:r>
              <a:rPr lang="en-US" dirty="0" smtClean="0"/>
              <a:t>Same rules as Classic Division, with exceptions</a:t>
            </a:r>
          </a:p>
          <a:p>
            <a:r>
              <a:rPr lang="en-US" dirty="0" smtClean="0"/>
              <a:t>Rule 32.2.3a (Configuration): Passengers must be seated side-by-side</a:t>
            </a:r>
          </a:p>
          <a:p>
            <a:r>
              <a:rPr lang="en-US" dirty="0" smtClean="0"/>
              <a:t>Rule 32.2.6 (Battery): Two battery boxes, each with maximum 2kWh capacity; safe battery exchange procedure</a:t>
            </a:r>
          </a:p>
          <a:p>
            <a:r>
              <a:rPr lang="en-US" dirty="0" smtClean="0"/>
              <a:t>Rule 32.2.7 (Disconnects): Solar Car must have two Motor Disconnects; Charging Station must have single Array </a:t>
            </a:r>
            <a:r>
              <a:rPr lang="en-US" dirty="0" smtClean="0"/>
              <a:t>Disconnect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Rule 32.2.8 (Trunk): Externally accessible storage required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Must provide team member to monitor Charging Station during race hours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For road race, charging station is mounted on support trailer</a:t>
            </a:r>
          </a:p>
          <a:p>
            <a:r>
              <a:rPr lang="en-US" dirty="0" smtClean="0"/>
              <a:t>Rule 32.7 (Team Assignments): Accomplish one special task each day to demonstrate real-world function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2024                 Rules for the 2024 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17</a:t>
            </a:fld>
            <a:endParaRPr lang="en-US"/>
          </a:p>
        </p:txBody>
      </p:sp>
      <p:pic>
        <p:nvPicPr>
          <p:cNvPr id="8194" name="Picture 2" descr="http://www.solarcarchallenge.org/challenge/photos/2019/day1/photo/1day5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8093" y="1676399"/>
            <a:ext cx="3733708" cy="249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solarcarchallenge.org/challenge/photos/2019/day2/photo/2day2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0218" y="3926681"/>
            <a:ext cx="3383660" cy="225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064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33 – Cruiser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676400"/>
            <a:ext cx="7299036" cy="474900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Resemble regular passenger vehicle; provides opportunity to strategize based on number of passengers</a:t>
            </a:r>
          </a:p>
          <a:p>
            <a:pPr lvl="1"/>
            <a:r>
              <a:rPr lang="en-US" dirty="0" smtClean="0"/>
              <a:t>Points = # of passengers x distance traveled</a:t>
            </a:r>
          </a:p>
          <a:p>
            <a:r>
              <a:rPr lang="en-US" dirty="0" smtClean="0"/>
              <a:t>Same rules as Advanced Division, with exceptions</a:t>
            </a:r>
          </a:p>
          <a:p>
            <a:r>
              <a:rPr lang="en-US" dirty="0" smtClean="0"/>
              <a:t>Must have four wheels</a:t>
            </a:r>
          </a:p>
          <a:p>
            <a:r>
              <a:rPr lang="en-US" dirty="0" smtClean="0"/>
              <a:t>Must accommodate four passengers; each with immediate access to door for entry/exit (implies 2x2 configuration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Rule 33.3 – Allows for 10.5 kWh battery capacity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Rule 33.3.5 – Body must be completely enclosed</a:t>
            </a:r>
          </a:p>
          <a:p>
            <a:r>
              <a:rPr lang="en-US" dirty="0" smtClean="0"/>
              <a:t>Rule 33.3.6 – Solar array must be integrated into car body</a:t>
            </a:r>
          </a:p>
          <a:p>
            <a:r>
              <a:rPr lang="en-US" dirty="0" smtClean="0"/>
              <a:t>Rule 33.3.7 – Must have externally accessible storage space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2024                 Rules for the 2024 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18</a:t>
            </a:fld>
            <a:endParaRPr lang="en-US"/>
          </a:p>
        </p:txBody>
      </p:sp>
      <p:pic>
        <p:nvPicPr>
          <p:cNvPr id="10242" name="Picture 2" descr="1115-aff59eb321d5f75e2b8869e11db040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3468" y="2180399"/>
            <a:ext cx="4089169" cy="295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834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Policies and Procedures for </a:t>
            </a:r>
            <a:br>
              <a:rPr lang="en-US" dirty="0" smtClean="0"/>
            </a:br>
            <a:r>
              <a:rPr lang="en-US" dirty="0" smtClean="0"/>
              <a:t>Closed-Track Races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676400"/>
            <a:ext cx="7299036" cy="474900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Addendum to be provided to participants</a:t>
            </a:r>
          </a:p>
          <a:p>
            <a:endParaRPr lang="en-US" dirty="0" smtClean="0"/>
          </a:p>
          <a:p>
            <a:r>
              <a:rPr lang="en-US" dirty="0" smtClean="0"/>
              <a:t>Drive as close to inside wall, unless passing</a:t>
            </a:r>
          </a:p>
          <a:p>
            <a:r>
              <a:rPr lang="en-US" dirty="0" smtClean="0"/>
              <a:t>Cars must complete pass in reasonable time</a:t>
            </a:r>
          </a:p>
          <a:p>
            <a:r>
              <a:rPr lang="en-US" dirty="0" smtClean="0"/>
              <a:t>Radio Checks/Driver Change Area</a:t>
            </a:r>
          </a:p>
          <a:p>
            <a:r>
              <a:rPr lang="en-US" dirty="0" smtClean="0"/>
              <a:t>Caution Zones</a:t>
            </a:r>
          </a:p>
          <a:p>
            <a:r>
              <a:rPr lang="en-US" dirty="0" smtClean="0"/>
              <a:t>Dedicated Electric-Solar Powered Battery Exchange Area</a:t>
            </a:r>
          </a:p>
          <a:p>
            <a:r>
              <a:rPr lang="en-US" dirty="0" smtClean="0"/>
              <a:t>Spotters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2024                 Rules for the 2024 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19</a:t>
            </a:fld>
            <a:endParaRPr lang="en-US"/>
          </a:p>
        </p:txBody>
      </p:sp>
      <p:pic>
        <p:nvPicPr>
          <p:cNvPr id="2050" name="Picture 2" descr="https://www.solarcarchallenge.org/challenge/photos/2022/days5/photo/2day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9" r="38549"/>
          <a:stretch/>
        </p:blipFill>
        <p:spPr bwMode="auto">
          <a:xfrm>
            <a:off x="9766300" y="3317536"/>
            <a:ext cx="2175598" cy="281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solarcarchallenge.org/challenge/photos/2022/days5/photo/2day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570" y="1663701"/>
            <a:ext cx="3862659" cy="197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167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EVENT UPDATES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Rules are periodically clarified or amended to meet the needs of the specific race.</a:t>
            </a:r>
          </a:p>
          <a:p>
            <a:r>
              <a:rPr lang="en-US" b="1" dirty="0" smtClean="0"/>
              <a:t>Rule 29 </a:t>
            </a:r>
            <a:r>
              <a:rPr lang="en-US" dirty="0" smtClean="0"/>
              <a:t>requires solar car teams to make periodic reviews of these updates to stay up-to-date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Rules updated per Event Update 2024-1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2024                 Rules for the 2024 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01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Specialty Workshop 2024                 Rules for the 2024 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A817474B-0F32-4C95-875C-883051B212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t="3400" r="6794" b="9611"/>
          <a:stretch/>
        </p:blipFill>
        <p:spPr bwMode="auto">
          <a:xfrm>
            <a:off x="886119" y="0"/>
            <a:ext cx="108038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0974A5F-9FDA-45E1-8F9D-BE1D298AFEA9}"/>
              </a:ext>
            </a:extLst>
          </p:cNvPr>
          <p:cNvCxnSpPr>
            <a:cxnSpLocks/>
          </p:cNvCxnSpPr>
          <p:nvPr/>
        </p:nvCxnSpPr>
        <p:spPr>
          <a:xfrm>
            <a:off x="3514830" y="5957741"/>
            <a:ext cx="329580" cy="149705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27DF2770-49B1-4B08-8A42-99A8D194E090}"/>
              </a:ext>
            </a:extLst>
          </p:cNvPr>
          <p:cNvCxnSpPr>
            <a:cxnSpLocks/>
          </p:cNvCxnSpPr>
          <p:nvPr/>
        </p:nvCxnSpPr>
        <p:spPr>
          <a:xfrm flipV="1">
            <a:off x="3271101" y="1498862"/>
            <a:ext cx="509047" cy="367646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4E76625-015F-4BAA-AF5F-F57DB5EAED0F}"/>
              </a:ext>
            </a:extLst>
          </p:cNvPr>
          <p:cNvCxnSpPr>
            <a:cxnSpLocks/>
          </p:cNvCxnSpPr>
          <p:nvPr/>
        </p:nvCxnSpPr>
        <p:spPr>
          <a:xfrm flipV="1">
            <a:off x="9651502" y="5788058"/>
            <a:ext cx="359101" cy="319388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FDEC4F9-924C-4504-8C5F-500A18150AF9}"/>
              </a:ext>
            </a:extLst>
          </p:cNvPr>
          <p:cNvCxnSpPr>
            <a:cxnSpLocks/>
          </p:cNvCxnSpPr>
          <p:nvPr/>
        </p:nvCxnSpPr>
        <p:spPr>
          <a:xfrm>
            <a:off x="9501555" y="1593130"/>
            <a:ext cx="509048" cy="386499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511EBC47-1B95-4399-B59D-412857DE8BA7}"/>
              </a:ext>
            </a:extLst>
          </p:cNvPr>
          <p:cNvCxnSpPr>
            <a:cxnSpLocks/>
          </p:cNvCxnSpPr>
          <p:nvPr/>
        </p:nvCxnSpPr>
        <p:spPr>
          <a:xfrm>
            <a:off x="8546123" y="1418492"/>
            <a:ext cx="315189" cy="191724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124A8E99-607C-46A5-B821-B9AE2B80F9F2}"/>
              </a:ext>
            </a:extLst>
          </p:cNvPr>
          <p:cNvCxnSpPr>
            <a:cxnSpLocks/>
          </p:cNvCxnSpPr>
          <p:nvPr/>
        </p:nvCxnSpPr>
        <p:spPr>
          <a:xfrm flipV="1">
            <a:off x="8385639" y="1593130"/>
            <a:ext cx="411326" cy="17086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78905" y="809305"/>
            <a:ext cx="178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Front Straight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8418096">
            <a:off x="1615487" y="2325433"/>
            <a:ext cx="178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Turn 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2915287">
            <a:off x="1518377" y="5026852"/>
            <a:ext cx="178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Turn 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78463" y="5953018"/>
            <a:ext cx="178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Back Straight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8539296">
            <a:off x="9665215" y="5088835"/>
            <a:ext cx="178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Turn 3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3574844">
            <a:off x="9708109" y="2360018"/>
            <a:ext cx="178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Turn 4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538423" y="1140694"/>
            <a:ext cx="531871" cy="6854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464002" y="3808188"/>
            <a:ext cx="994828" cy="146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719611" y="5539728"/>
            <a:ext cx="274557" cy="10134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9295674" y="5603784"/>
            <a:ext cx="487811" cy="8040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9281601" y="1237426"/>
            <a:ext cx="308713" cy="7310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760915" y="3914103"/>
            <a:ext cx="722593" cy="26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58" idx="0"/>
          </p:cNvCxnSpPr>
          <p:nvPr/>
        </p:nvCxnSpPr>
        <p:spPr>
          <a:xfrm>
            <a:off x="5642982" y="477021"/>
            <a:ext cx="10605" cy="60430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399913" y="477021"/>
            <a:ext cx="18144" cy="760405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602895" y="5829750"/>
            <a:ext cx="4442" cy="689636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678120" y="5810885"/>
            <a:ext cx="0" cy="65966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229323" y="5053466"/>
            <a:ext cx="576560" cy="52573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2250344" y="2100372"/>
            <a:ext cx="624944" cy="497922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0465030" y="2402237"/>
            <a:ext cx="705193" cy="36747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10318939" y="4906350"/>
            <a:ext cx="699612" cy="535893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305876">
            <a:off x="7903494" y="886736"/>
            <a:ext cx="178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Begin</a:t>
            </a:r>
            <a:endParaRPr lang="en-US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5691979" y="477021"/>
            <a:ext cx="178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Middle</a:t>
            </a:r>
            <a:endParaRPr lang="en-US" i="1" dirty="0"/>
          </a:p>
        </p:txBody>
      </p:sp>
      <p:sp>
        <p:nvSpPr>
          <p:cNvPr id="36" name="TextBox 35"/>
          <p:cNvSpPr txBox="1"/>
          <p:nvPr/>
        </p:nvSpPr>
        <p:spPr>
          <a:xfrm rot="20412978">
            <a:off x="3519007" y="837892"/>
            <a:ext cx="178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End</a:t>
            </a:r>
            <a:endParaRPr lang="en-US" i="1" dirty="0"/>
          </a:p>
        </p:txBody>
      </p:sp>
      <p:sp>
        <p:nvSpPr>
          <p:cNvPr id="37" name="TextBox 36"/>
          <p:cNvSpPr txBox="1"/>
          <p:nvPr/>
        </p:nvSpPr>
        <p:spPr>
          <a:xfrm rot="19498300">
            <a:off x="1883735" y="1492246"/>
            <a:ext cx="178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Begin</a:t>
            </a:r>
            <a:endParaRPr lang="en-US" i="1" dirty="0"/>
          </a:p>
        </p:txBody>
      </p:sp>
      <p:sp>
        <p:nvSpPr>
          <p:cNvPr id="38" name="TextBox 37"/>
          <p:cNvSpPr txBox="1"/>
          <p:nvPr/>
        </p:nvSpPr>
        <p:spPr>
          <a:xfrm rot="17369342">
            <a:off x="1036093" y="2915481"/>
            <a:ext cx="178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End</a:t>
            </a:r>
            <a:endParaRPr lang="en-US" i="1" dirty="0"/>
          </a:p>
        </p:txBody>
      </p:sp>
      <p:sp>
        <p:nvSpPr>
          <p:cNvPr id="39" name="TextBox 38"/>
          <p:cNvSpPr txBox="1"/>
          <p:nvPr/>
        </p:nvSpPr>
        <p:spPr>
          <a:xfrm rot="3689938">
            <a:off x="1083103" y="4484534"/>
            <a:ext cx="178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Begin</a:t>
            </a:r>
            <a:endParaRPr lang="en-US" i="1" dirty="0"/>
          </a:p>
        </p:txBody>
      </p:sp>
      <p:sp>
        <p:nvSpPr>
          <p:cNvPr id="40" name="TextBox 39"/>
          <p:cNvSpPr txBox="1"/>
          <p:nvPr/>
        </p:nvSpPr>
        <p:spPr>
          <a:xfrm rot="1822319">
            <a:off x="2470024" y="5733439"/>
            <a:ext cx="1062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End</a:t>
            </a:r>
            <a:endParaRPr lang="en-US" i="1" dirty="0"/>
          </a:p>
        </p:txBody>
      </p:sp>
      <p:sp>
        <p:nvSpPr>
          <p:cNvPr id="41" name="TextBox 40"/>
          <p:cNvSpPr txBox="1"/>
          <p:nvPr/>
        </p:nvSpPr>
        <p:spPr>
          <a:xfrm rot="298310">
            <a:off x="3910919" y="6224077"/>
            <a:ext cx="178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Begin</a:t>
            </a:r>
            <a:endParaRPr lang="en-US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5765097" y="6220843"/>
            <a:ext cx="178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Middle</a:t>
            </a:r>
            <a:endParaRPr lang="en-US" i="1" dirty="0"/>
          </a:p>
        </p:txBody>
      </p:sp>
      <p:sp>
        <p:nvSpPr>
          <p:cNvPr id="43" name="TextBox 42"/>
          <p:cNvSpPr txBox="1"/>
          <p:nvPr/>
        </p:nvSpPr>
        <p:spPr>
          <a:xfrm rot="21199635">
            <a:off x="7707569" y="6247241"/>
            <a:ext cx="178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End</a:t>
            </a:r>
            <a:endParaRPr lang="en-US" i="1" dirty="0"/>
          </a:p>
        </p:txBody>
      </p:sp>
      <p:sp>
        <p:nvSpPr>
          <p:cNvPr id="44" name="TextBox 43"/>
          <p:cNvSpPr txBox="1"/>
          <p:nvPr/>
        </p:nvSpPr>
        <p:spPr>
          <a:xfrm rot="19287624">
            <a:off x="9643712" y="5669319"/>
            <a:ext cx="174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Begin</a:t>
            </a:r>
            <a:endParaRPr lang="en-US" i="1" dirty="0"/>
          </a:p>
        </p:txBody>
      </p:sp>
      <p:sp>
        <p:nvSpPr>
          <p:cNvPr id="45" name="TextBox 44"/>
          <p:cNvSpPr txBox="1"/>
          <p:nvPr/>
        </p:nvSpPr>
        <p:spPr>
          <a:xfrm rot="17100000">
            <a:off x="10508009" y="4473815"/>
            <a:ext cx="174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End</a:t>
            </a:r>
            <a:endParaRPr lang="en-US" i="1" dirty="0"/>
          </a:p>
        </p:txBody>
      </p:sp>
      <p:sp>
        <p:nvSpPr>
          <p:cNvPr id="46" name="TextBox 45"/>
          <p:cNvSpPr txBox="1"/>
          <p:nvPr/>
        </p:nvSpPr>
        <p:spPr>
          <a:xfrm rot="4500000">
            <a:off x="10424365" y="3171546"/>
            <a:ext cx="1943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Begin</a:t>
            </a:r>
            <a:endParaRPr lang="en-US" i="1" dirty="0"/>
          </a:p>
        </p:txBody>
      </p:sp>
      <p:sp>
        <p:nvSpPr>
          <p:cNvPr id="47" name="TextBox 46"/>
          <p:cNvSpPr txBox="1"/>
          <p:nvPr/>
        </p:nvSpPr>
        <p:spPr>
          <a:xfrm rot="2700000">
            <a:off x="9606699" y="1710921"/>
            <a:ext cx="1943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End</a:t>
            </a:r>
            <a:endParaRPr lang="en-US" i="1" dirty="0"/>
          </a:p>
        </p:txBody>
      </p:sp>
      <p:sp>
        <p:nvSpPr>
          <p:cNvPr id="48" name="Oval 47"/>
          <p:cNvSpPr/>
          <p:nvPr/>
        </p:nvSpPr>
        <p:spPr>
          <a:xfrm>
            <a:off x="5546196" y="6413237"/>
            <a:ext cx="118744" cy="11874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618748" y="6394372"/>
            <a:ext cx="118744" cy="11874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70974A5F-9FDA-45E1-8F9D-BE1D298AFEA9}"/>
              </a:ext>
            </a:extLst>
          </p:cNvPr>
          <p:cNvCxnSpPr>
            <a:cxnSpLocks/>
          </p:cNvCxnSpPr>
          <p:nvPr/>
        </p:nvCxnSpPr>
        <p:spPr>
          <a:xfrm flipH="1">
            <a:off x="3804358" y="6091093"/>
            <a:ext cx="23739" cy="138727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2114452" y="2369838"/>
            <a:ext cx="118744" cy="11874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669721" y="3763460"/>
            <a:ext cx="118744" cy="11874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310612" y="5401230"/>
            <a:ext cx="118744" cy="11874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1018551" y="5040268"/>
            <a:ext cx="118744" cy="11874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1264952" y="3883670"/>
            <a:ext cx="118744" cy="11874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0899807" y="2488582"/>
            <a:ext cx="118744" cy="11874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7358685" y="1119265"/>
            <a:ext cx="118744" cy="11874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594215" y="1081322"/>
            <a:ext cx="118744" cy="11874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>
            <a:stCxn id="60" idx="0"/>
          </p:cNvCxnSpPr>
          <p:nvPr/>
        </p:nvCxnSpPr>
        <p:spPr>
          <a:xfrm flipH="1" flipV="1">
            <a:off x="3768921" y="1608802"/>
            <a:ext cx="19623" cy="14685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545978" y="3077348"/>
            <a:ext cx="2485132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 3 wide passing after first cone. Can use black triangle if desired.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3089917" y="4191032"/>
            <a:ext cx="2452084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At end of cones, can resume 3 wide passing</a:t>
            </a:r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3844411" y="4837363"/>
            <a:ext cx="50919" cy="12537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838920" y="4459368"/>
            <a:ext cx="2442682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Must complete 3 wide passing by first cone.</a:t>
            </a:r>
            <a:endParaRPr lang="en-US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8759940" y="5123176"/>
            <a:ext cx="830374" cy="96791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699703" y="2195787"/>
            <a:ext cx="2982002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Stay to inside coming out of Turn 4, stay to right of cones to stay on track</a:t>
            </a:r>
            <a:endParaRPr lang="en-US" dirty="0"/>
          </a:p>
        </p:txBody>
      </p:sp>
      <p:cxnSp>
        <p:nvCxnSpPr>
          <p:cNvPr id="66" name="Straight Arrow Connector 65"/>
          <p:cNvCxnSpPr>
            <a:stCxn id="65" idx="0"/>
          </p:cNvCxnSpPr>
          <p:nvPr/>
        </p:nvCxnSpPr>
        <p:spPr>
          <a:xfrm flipV="1">
            <a:off x="8190704" y="1638495"/>
            <a:ext cx="768701" cy="5572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27DF2770-49B1-4B08-8A42-99A8D194E090}"/>
              </a:ext>
            </a:extLst>
          </p:cNvPr>
          <p:cNvCxnSpPr>
            <a:cxnSpLocks/>
          </p:cNvCxnSpPr>
          <p:nvPr/>
        </p:nvCxnSpPr>
        <p:spPr>
          <a:xfrm flipV="1">
            <a:off x="4317120" y="1378495"/>
            <a:ext cx="281421" cy="195838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9" idx="3"/>
          </p:cNvCxnSpPr>
          <p:nvPr/>
        </p:nvCxnSpPr>
        <p:spPr>
          <a:xfrm>
            <a:off x="3320549" y="567550"/>
            <a:ext cx="1077280" cy="8657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981070" y="105885"/>
            <a:ext cx="2339479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Cut into black triangle unless passing going into Turn 1.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4139553" y="4946858"/>
            <a:ext cx="2539640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Slower cars should drive in apron on back straight</a:t>
            </a:r>
            <a:endParaRPr lang="en-US" dirty="0"/>
          </a:p>
        </p:txBody>
      </p:sp>
      <p:cxnSp>
        <p:nvCxnSpPr>
          <p:cNvPr id="71" name="Straight Arrow Connector 70"/>
          <p:cNvCxnSpPr/>
          <p:nvPr/>
        </p:nvCxnSpPr>
        <p:spPr>
          <a:xfrm flipH="1">
            <a:off x="4085303" y="5593189"/>
            <a:ext cx="865947" cy="4126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941967" y="1848141"/>
            <a:ext cx="2339479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Vehicles entering Turn 1 from pit lane yields to main traffic.</a:t>
            </a:r>
            <a:endParaRPr lang="en-US" dirty="0"/>
          </a:p>
        </p:txBody>
      </p:sp>
      <p:cxnSp>
        <p:nvCxnSpPr>
          <p:cNvPr id="73" name="Straight Arrow Connector 72"/>
          <p:cNvCxnSpPr>
            <a:stCxn id="72" idx="0"/>
          </p:cNvCxnSpPr>
          <p:nvPr/>
        </p:nvCxnSpPr>
        <p:spPr>
          <a:xfrm flipH="1" flipV="1">
            <a:off x="4442275" y="1710778"/>
            <a:ext cx="669432" cy="1373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565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23"/>
          <a:stretch/>
        </p:blipFill>
        <p:spPr>
          <a:xfrm>
            <a:off x="820616" y="1"/>
            <a:ext cx="10550769" cy="6858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51142" y="2308118"/>
            <a:ext cx="8549386" cy="259604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r>
              <a:rPr lang="en-US" sz="923" dirty="0"/>
              <a:t>			          PIT LANE</a:t>
            </a:r>
            <a:endParaRPr lang="en-US" sz="923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5612421" y="4517050"/>
            <a:ext cx="2066196" cy="395654"/>
          </a:xfrm>
          <a:prstGeom prst="rect">
            <a:avLst/>
          </a:prstGeom>
          <a:solidFill>
            <a:srgbClr val="FFFFFF">
              <a:alpha val="34118"/>
            </a:srgb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038" b="1" dirty="0"/>
              <a:t>PRIMARY GARAGE</a:t>
            </a:r>
            <a:endParaRPr lang="en-US" sz="1038" b="1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3237269" y="4722594"/>
            <a:ext cx="1101501" cy="395654"/>
          </a:xfrm>
          <a:prstGeom prst="rect">
            <a:avLst/>
          </a:prstGeom>
          <a:solidFill>
            <a:srgbClr val="FFFFFF">
              <a:alpha val="34118"/>
            </a:srgb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038" b="1" dirty="0"/>
              <a:t>SECONDARY GARAGE</a:t>
            </a:r>
            <a:endParaRPr lang="en-US" sz="1038" b="1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3447317" y="3827108"/>
            <a:ext cx="681404" cy="395654"/>
          </a:xfrm>
          <a:prstGeom prst="rect">
            <a:avLst/>
          </a:prstGeom>
          <a:solidFill>
            <a:srgbClr val="FFFFFF">
              <a:alpha val="34118"/>
            </a:srgb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923" dirty="0"/>
              <a:t>TMS USE</a:t>
            </a:r>
          </a:p>
          <a:p>
            <a:pPr algn="ctr"/>
            <a:r>
              <a:rPr lang="en-US" sz="923" dirty="0"/>
              <a:t>ONLY</a:t>
            </a:r>
            <a:endParaRPr lang="en-US" sz="923" dirty="0"/>
          </a:p>
        </p:txBody>
      </p:sp>
      <p:sp>
        <p:nvSpPr>
          <p:cNvPr id="8" name="TextBox 7"/>
          <p:cNvSpPr txBox="1"/>
          <p:nvPr/>
        </p:nvSpPr>
        <p:spPr>
          <a:xfrm>
            <a:off x="5187928" y="4209318"/>
            <a:ext cx="390526" cy="428628"/>
          </a:xfrm>
          <a:prstGeom prst="rect">
            <a:avLst/>
          </a:prstGeom>
          <a:solidFill>
            <a:srgbClr val="FFFFFF">
              <a:alpha val="34118"/>
            </a:srgb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923" dirty="0"/>
              <a:t>MEDIA</a:t>
            </a:r>
            <a:br>
              <a:rPr lang="en-US" sz="923" dirty="0"/>
            </a:br>
            <a:r>
              <a:rPr lang="en-US" sz="923" dirty="0"/>
              <a:t>CTR</a:t>
            </a:r>
            <a:endParaRPr lang="en-US" sz="923" dirty="0"/>
          </a:p>
        </p:txBody>
      </p:sp>
      <p:pic>
        <p:nvPicPr>
          <p:cNvPr id="9" name="Picture 2" descr="https://s-media-cache-ak0.pinimg.com/736x/ba/ae/64/baae64b36db853a2b0e4c402d6c8938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918" y="3535833"/>
            <a:ext cx="145947" cy="14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s-media-cache-ak0.pinimg.com/736x/ba/ae/64/baae64b36db853a2b0e4c402d6c8938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497" y="3535833"/>
            <a:ext cx="145947" cy="14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s-media-cache-ak0.pinimg.com/736x/ba/ae/64/baae64b36db853a2b0e4c402d6c8938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706" y="3711679"/>
            <a:ext cx="145947" cy="14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s-media-cache-ak0.pinimg.com/736x/ba/ae/64/baae64b36db853a2b0e4c402d6c8938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20" y="5602030"/>
            <a:ext cx="145947" cy="14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s-media-cache-ak0.pinimg.com/736x/ba/ae/64/baae64b36db853a2b0e4c402d6c8938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400" y="5602028"/>
            <a:ext cx="145947" cy="14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ater-droplet-icon-66871.png (128×128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796" y="3677748"/>
            <a:ext cx="156657" cy="15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28408" y="2621206"/>
            <a:ext cx="5217237" cy="146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923" dirty="0"/>
              <a:t>PIT SLOTS</a:t>
            </a:r>
            <a:endParaRPr lang="en-US" sz="923" dirty="0"/>
          </a:p>
        </p:txBody>
      </p:sp>
      <p:sp>
        <p:nvSpPr>
          <p:cNvPr id="24" name="Bent-Up Arrow 23"/>
          <p:cNvSpPr/>
          <p:nvPr/>
        </p:nvSpPr>
        <p:spPr>
          <a:xfrm rot="10800000">
            <a:off x="5484000" y="2391379"/>
            <a:ext cx="946557" cy="544495"/>
          </a:xfrm>
          <a:prstGeom prst="bentUpArrow">
            <a:avLst>
              <a:gd name="adj1" fmla="val 31031"/>
              <a:gd name="adj2" fmla="val 25000"/>
              <a:gd name="adj3" fmla="val 25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sp>
        <p:nvSpPr>
          <p:cNvPr id="25" name="TextBox 24"/>
          <p:cNvSpPr txBox="1"/>
          <p:nvPr/>
        </p:nvSpPr>
        <p:spPr>
          <a:xfrm>
            <a:off x="5301357" y="2348968"/>
            <a:ext cx="1322095" cy="234360"/>
          </a:xfrm>
          <a:prstGeom prst="rect">
            <a:avLst/>
          </a:prstGeom>
          <a:noFill/>
          <a:ln w="444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23" dirty="0"/>
              <a:t>TRACK EXIT</a:t>
            </a:r>
            <a:endParaRPr lang="en-US" sz="923" dirty="0"/>
          </a:p>
        </p:txBody>
      </p:sp>
      <p:sp>
        <p:nvSpPr>
          <p:cNvPr id="33" name="TextBox 32"/>
          <p:cNvSpPr txBox="1"/>
          <p:nvPr/>
        </p:nvSpPr>
        <p:spPr>
          <a:xfrm rot="5400000">
            <a:off x="6105760" y="4480681"/>
            <a:ext cx="2064058" cy="4581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038" b="1" dirty="0"/>
              <a:t>TRAILER PARKING</a:t>
            </a:r>
            <a:endParaRPr lang="en-US" sz="1038" b="1" dirty="0"/>
          </a:p>
        </p:txBody>
      </p:sp>
      <p:sp>
        <p:nvSpPr>
          <p:cNvPr id="34" name="TextBox 33"/>
          <p:cNvSpPr txBox="1"/>
          <p:nvPr/>
        </p:nvSpPr>
        <p:spPr>
          <a:xfrm rot="5400000">
            <a:off x="6304351" y="4580576"/>
            <a:ext cx="2505809" cy="202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923" dirty="0"/>
              <a:t>SUPPORT PARKING</a:t>
            </a:r>
            <a:endParaRPr lang="en-US" sz="923" dirty="0"/>
          </a:p>
        </p:txBody>
      </p:sp>
      <p:sp>
        <p:nvSpPr>
          <p:cNvPr id="35" name="TextBox 34"/>
          <p:cNvSpPr txBox="1"/>
          <p:nvPr/>
        </p:nvSpPr>
        <p:spPr>
          <a:xfrm>
            <a:off x="7670575" y="3429001"/>
            <a:ext cx="2166153" cy="23128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154" b="1" dirty="0"/>
              <a:t>OTHER TEAM VEHICLE</a:t>
            </a:r>
          </a:p>
          <a:p>
            <a:pPr algn="ctr"/>
            <a:r>
              <a:rPr lang="en-US" sz="1154" b="1" dirty="0"/>
              <a:t>PARKING</a:t>
            </a:r>
            <a:endParaRPr lang="en-US" sz="1154" b="1" dirty="0"/>
          </a:p>
        </p:txBody>
      </p:sp>
      <p:sp>
        <p:nvSpPr>
          <p:cNvPr id="36" name="TextBox 35"/>
          <p:cNvSpPr txBox="1"/>
          <p:nvPr/>
        </p:nvSpPr>
        <p:spPr>
          <a:xfrm rot="5400000">
            <a:off x="2812346" y="4693656"/>
            <a:ext cx="1096844" cy="4581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038" b="1" dirty="0"/>
              <a:t>TRAILER PARKING</a:t>
            </a:r>
            <a:endParaRPr lang="en-US" sz="1038" b="1" dirty="0"/>
          </a:p>
        </p:txBody>
      </p:sp>
      <p:sp>
        <p:nvSpPr>
          <p:cNvPr id="37" name="TextBox 36"/>
          <p:cNvSpPr txBox="1"/>
          <p:nvPr/>
        </p:nvSpPr>
        <p:spPr>
          <a:xfrm rot="5400000">
            <a:off x="1648357" y="4611532"/>
            <a:ext cx="2505809" cy="202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923" dirty="0"/>
              <a:t>SUPPORT PARKING</a:t>
            </a:r>
            <a:endParaRPr lang="en-US" sz="923" dirty="0"/>
          </a:p>
        </p:txBody>
      </p:sp>
      <p:sp>
        <p:nvSpPr>
          <p:cNvPr id="30" name="Left-Right Arrow 29"/>
          <p:cNvSpPr/>
          <p:nvPr/>
        </p:nvSpPr>
        <p:spPr>
          <a:xfrm rot="5400000">
            <a:off x="6312332" y="2948295"/>
            <a:ext cx="1479488" cy="375093"/>
          </a:xfrm>
          <a:prstGeom prst="leftRightArrow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sp>
        <p:nvSpPr>
          <p:cNvPr id="31" name="TextBox 30"/>
          <p:cNvSpPr txBox="1"/>
          <p:nvPr/>
        </p:nvSpPr>
        <p:spPr>
          <a:xfrm rot="5400000">
            <a:off x="6441641" y="3062113"/>
            <a:ext cx="1219238" cy="234360"/>
          </a:xfrm>
          <a:prstGeom prst="rect">
            <a:avLst/>
          </a:prstGeom>
          <a:noFill/>
          <a:ln w="444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23" dirty="0"/>
              <a:t>SUPPORT IN/OUT</a:t>
            </a:r>
            <a:endParaRPr lang="en-US" sz="923" dirty="0"/>
          </a:p>
        </p:txBody>
      </p:sp>
      <p:sp>
        <p:nvSpPr>
          <p:cNvPr id="39" name="Bent-Up Arrow 38"/>
          <p:cNvSpPr/>
          <p:nvPr/>
        </p:nvSpPr>
        <p:spPr>
          <a:xfrm>
            <a:off x="4873070" y="5783336"/>
            <a:ext cx="2377017" cy="544495"/>
          </a:xfrm>
          <a:prstGeom prst="bentUpArrow">
            <a:avLst>
              <a:gd name="adj1" fmla="val 31031"/>
              <a:gd name="adj2" fmla="val 25000"/>
              <a:gd name="adj3" fmla="val 25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sp>
        <p:nvSpPr>
          <p:cNvPr id="41" name="Bent-Up Arrow 40"/>
          <p:cNvSpPr/>
          <p:nvPr/>
        </p:nvSpPr>
        <p:spPr>
          <a:xfrm flipH="1">
            <a:off x="3218027" y="5783336"/>
            <a:ext cx="1763880" cy="544495"/>
          </a:xfrm>
          <a:prstGeom prst="bentUpArrow">
            <a:avLst>
              <a:gd name="adj1" fmla="val 31031"/>
              <a:gd name="adj2" fmla="val 25000"/>
              <a:gd name="adj3" fmla="val 25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sp>
        <p:nvSpPr>
          <p:cNvPr id="40" name="TextBox 39"/>
          <p:cNvSpPr txBox="1"/>
          <p:nvPr/>
        </p:nvSpPr>
        <p:spPr>
          <a:xfrm>
            <a:off x="4177982" y="6174511"/>
            <a:ext cx="1731179" cy="142027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923" dirty="0"/>
              <a:t>TRANSFER BETWEEN GARAGES</a:t>
            </a:r>
            <a:endParaRPr lang="en-US" sz="923" dirty="0"/>
          </a:p>
        </p:txBody>
      </p:sp>
      <p:sp>
        <p:nvSpPr>
          <p:cNvPr id="42" name="TextBox 41"/>
          <p:cNvSpPr txBox="1"/>
          <p:nvPr/>
        </p:nvSpPr>
        <p:spPr>
          <a:xfrm rot="5400000">
            <a:off x="4114846" y="4043579"/>
            <a:ext cx="994902" cy="485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923" dirty="0"/>
              <a:t>CHARGING STATIONS</a:t>
            </a:r>
            <a:endParaRPr lang="en-US" sz="923" dirty="0"/>
          </a:p>
        </p:txBody>
      </p:sp>
      <p:sp>
        <p:nvSpPr>
          <p:cNvPr id="43" name="TextBox 42"/>
          <p:cNvSpPr txBox="1"/>
          <p:nvPr/>
        </p:nvSpPr>
        <p:spPr>
          <a:xfrm>
            <a:off x="4191157" y="191022"/>
            <a:ext cx="1622086" cy="232236"/>
          </a:xfrm>
          <a:prstGeom prst="rect">
            <a:avLst/>
          </a:prstGeom>
          <a:solidFill>
            <a:srgbClr val="FFFFFF">
              <a:alpha val="34118"/>
            </a:srgb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800"/>
            </a:lvl1pPr>
          </a:lstStyle>
          <a:p>
            <a:r>
              <a:rPr lang="en-US" sz="923" dirty="0"/>
              <a:t>SPOTTERS</a:t>
            </a:r>
          </a:p>
        </p:txBody>
      </p:sp>
      <p:pic>
        <p:nvPicPr>
          <p:cNvPr id="2058" name="Picture 10" descr="https://upload.wikimedia.org/wikipedia/commons/thumb/e/ee/Red_Cross_icon.svg/480px-Red_Cross_icon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070" y="2719788"/>
            <a:ext cx="166941" cy="16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 rot="5400000">
            <a:off x="3635595" y="5429424"/>
            <a:ext cx="312160" cy="395654"/>
          </a:xfrm>
          <a:prstGeom prst="rect">
            <a:avLst/>
          </a:prstGeom>
          <a:solidFill>
            <a:srgbClr val="FFFFFF">
              <a:alpha val="34118"/>
            </a:srgbClr>
          </a:solidFill>
          <a:ln>
            <a:solidFill>
              <a:schemeClr val="tx1"/>
            </a:solidFill>
          </a:ln>
        </p:spPr>
        <p:txBody>
          <a:bodyPr vert="vert270" wrap="square" lIns="0" tIns="0" rIns="0" bIns="0" rtlCol="0" anchor="ctr">
            <a:noAutofit/>
          </a:bodyPr>
          <a:lstStyle/>
          <a:p>
            <a:pPr algn="ctr"/>
            <a:r>
              <a:rPr lang="en-US" sz="923" dirty="0"/>
              <a:t>TMS USE</a:t>
            </a:r>
          </a:p>
        </p:txBody>
      </p:sp>
      <p:sp>
        <p:nvSpPr>
          <p:cNvPr id="44" name="Bent-Up Arrow 43"/>
          <p:cNvSpPr/>
          <p:nvPr/>
        </p:nvSpPr>
        <p:spPr>
          <a:xfrm rot="10800000">
            <a:off x="3239354" y="2391379"/>
            <a:ext cx="946557" cy="544495"/>
          </a:xfrm>
          <a:prstGeom prst="bentUpArrow">
            <a:avLst>
              <a:gd name="adj1" fmla="val 31031"/>
              <a:gd name="adj2" fmla="val 25000"/>
              <a:gd name="adj3" fmla="val 25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sp>
        <p:nvSpPr>
          <p:cNvPr id="45" name="TextBox 44"/>
          <p:cNvSpPr txBox="1"/>
          <p:nvPr/>
        </p:nvSpPr>
        <p:spPr>
          <a:xfrm>
            <a:off x="3056711" y="2348968"/>
            <a:ext cx="1322095" cy="234360"/>
          </a:xfrm>
          <a:prstGeom prst="rect">
            <a:avLst/>
          </a:prstGeom>
          <a:noFill/>
          <a:ln w="444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23" dirty="0"/>
              <a:t>ALT TRACK EXIT</a:t>
            </a:r>
            <a:endParaRPr lang="en-US" sz="923" dirty="0"/>
          </a:p>
        </p:txBody>
      </p:sp>
      <p:grpSp>
        <p:nvGrpSpPr>
          <p:cNvPr id="3" name="Group 2"/>
          <p:cNvGrpSpPr/>
          <p:nvPr/>
        </p:nvGrpSpPr>
        <p:grpSpPr>
          <a:xfrm>
            <a:off x="4996475" y="2201822"/>
            <a:ext cx="584617" cy="1609070"/>
            <a:chOff x="3619080" y="1908245"/>
            <a:chExt cx="506668" cy="1394527"/>
          </a:xfrm>
        </p:grpSpPr>
        <p:sp>
          <p:nvSpPr>
            <p:cNvPr id="18" name="Bent-Up Arrow 17"/>
            <p:cNvSpPr/>
            <p:nvPr/>
          </p:nvSpPr>
          <p:spPr>
            <a:xfrm rot="16200000">
              <a:off x="3406247" y="2237066"/>
              <a:ext cx="897563" cy="471898"/>
            </a:xfrm>
            <a:prstGeom prst="bentUpArrow">
              <a:avLst>
                <a:gd name="adj1" fmla="val 31031"/>
                <a:gd name="adj2" fmla="val 25000"/>
                <a:gd name="adj3" fmla="val 25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77"/>
            </a:p>
          </p:txBody>
        </p:sp>
        <p:sp>
          <p:nvSpPr>
            <p:cNvPr id="19" name="TextBox 18"/>
            <p:cNvSpPr txBox="1"/>
            <p:nvPr/>
          </p:nvSpPr>
          <p:spPr>
            <a:xfrm rot="5400000">
              <a:off x="3326928" y="2503953"/>
              <a:ext cx="1394527" cy="203112"/>
            </a:xfrm>
            <a:prstGeom prst="rect">
              <a:avLst/>
            </a:prstGeom>
            <a:noFill/>
            <a:ln w="444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23" dirty="0"/>
                <a:t>TRACK ENTRY</a:t>
              </a:r>
              <a:endParaRPr lang="en-US" sz="923" dirty="0"/>
            </a:p>
          </p:txBody>
        </p:sp>
      </p:grpSp>
      <p:sp>
        <p:nvSpPr>
          <p:cNvPr id="2" name="Block Arc 1"/>
          <p:cNvSpPr/>
          <p:nvPr/>
        </p:nvSpPr>
        <p:spPr>
          <a:xfrm>
            <a:off x="5342838" y="2552541"/>
            <a:ext cx="439206" cy="265523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90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Rules for the </a:t>
            </a:r>
            <a:r>
              <a:rPr lang="en-US" dirty="0" smtClean="0"/>
              <a:t>2024 </a:t>
            </a:r>
            <a:r>
              <a:rPr lang="en-US" dirty="0"/>
              <a:t>Race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Shih, Deputy Race Director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9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Rules 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99" y="1676400"/>
            <a:ext cx="7261087" cy="4500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Do:</a:t>
            </a:r>
          </a:p>
          <a:p>
            <a:pPr lvl="1"/>
            <a:r>
              <a:rPr lang="en-US" dirty="0" smtClean="0"/>
              <a:t>Keep copies of rules throughout workshop</a:t>
            </a:r>
          </a:p>
          <a:p>
            <a:pPr lvl="1"/>
            <a:r>
              <a:rPr lang="en-US" dirty="0" smtClean="0"/>
              <a:t>Following engineering lifecycle: requirements, design, implementation, verification</a:t>
            </a:r>
          </a:p>
          <a:p>
            <a:r>
              <a:rPr lang="en-US" dirty="0" smtClean="0"/>
              <a:t>Don’t:</a:t>
            </a:r>
          </a:p>
          <a:p>
            <a:pPr lvl="1"/>
            <a:r>
              <a:rPr lang="en-US" dirty="0" smtClean="0"/>
              <a:t>Just </a:t>
            </a:r>
            <a:r>
              <a:rPr lang="en-US" dirty="0"/>
              <a:t>read once</a:t>
            </a:r>
            <a:r>
              <a:rPr lang="en-US" dirty="0" smtClean="0"/>
              <a:t> or all in one sitting</a:t>
            </a:r>
          </a:p>
          <a:p>
            <a:pPr lvl="1"/>
            <a:r>
              <a:rPr lang="en-US" dirty="0" smtClean="0"/>
              <a:t>Look at another car’s design and assume it complies with rules (grandfather; waivers)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Changes </a:t>
            </a:r>
            <a:r>
              <a:rPr lang="en-US" dirty="0" smtClean="0">
                <a:solidFill>
                  <a:srgbClr val="0000FF"/>
                </a:solidFill>
              </a:rPr>
              <a:t>from </a:t>
            </a:r>
            <a:r>
              <a:rPr lang="en-US" dirty="0" smtClean="0">
                <a:solidFill>
                  <a:srgbClr val="0000FF"/>
                </a:solidFill>
              </a:rPr>
              <a:t>2022 rules </a:t>
            </a:r>
            <a:r>
              <a:rPr lang="en-US" dirty="0" smtClean="0">
                <a:solidFill>
                  <a:srgbClr val="0000FF"/>
                </a:solidFill>
              </a:rPr>
              <a:t>noted in </a:t>
            </a:r>
            <a:r>
              <a:rPr lang="en-US" dirty="0" smtClean="0">
                <a:solidFill>
                  <a:srgbClr val="0000FF"/>
                </a:solidFill>
              </a:rPr>
              <a:t>Blue</a:t>
            </a:r>
          </a:p>
          <a:p>
            <a:pPr lvl="1"/>
            <a:r>
              <a:rPr lang="en-US" dirty="0"/>
              <a:t>No changes made between </a:t>
            </a:r>
            <a:r>
              <a:rPr lang="en-US" dirty="0" smtClean="0"/>
              <a:t>2023-2024 </a:t>
            </a:r>
            <a:r>
              <a:rPr lang="en-US" dirty="0" smtClean="0">
                <a:solidFill>
                  <a:srgbClr val="0000FF"/>
                </a:solidFill>
              </a:rPr>
              <a:t>(other than via Event Updates)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2024                 Rules for the 2024 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9282" y="1676400"/>
            <a:ext cx="2838591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62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Registration</a:t>
            </a:r>
            <a:endParaRPr lang="en-US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521" y="1527965"/>
            <a:ext cx="8382000" cy="4798701"/>
          </a:xfrm>
          <a:solidFill>
            <a:schemeClr val="bg1"/>
          </a:solidFill>
        </p:spPr>
        <p:txBody>
          <a:bodyPr rtlCol="0">
            <a:normAutofit fontScale="32500" lnSpcReduction="20000"/>
          </a:bodyPr>
          <a:lstStyle/>
          <a:p>
            <a:pPr>
              <a:buNone/>
              <a:defRPr/>
            </a:pPr>
            <a:r>
              <a:rPr lang="en-US" sz="5800" b="1" dirty="0" smtClean="0"/>
              <a:t>Sections 1 – 3</a:t>
            </a:r>
            <a:r>
              <a:rPr lang="en-US" sz="5800" dirty="0" smtClean="0"/>
              <a:t>:  </a:t>
            </a:r>
            <a:r>
              <a:rPr lang="en-US" sz="5800" b="1" dirty="0" smtClean="0"/>
              <a:t>Purpose, Administration, Entries and Registrations</a:t>
            </a:r>
          </a:p>
          <a:p>
            <a:pPr>
              <a:buNone/>
              <a:defRPr/>
            </a:pPr>
            <a:r>
              <a:rPr lang="en-US" dirty="0" smtClean="0"/>
              <a:t>		</a:t>
            </a:r>
          </a:p>
          <a:p>
            <a:pPr>
              <a:buNone/>
              <a:defRPr/>
            </a:pPr>
            <a:r>
              <a:rPr lang="en-US" b="1" dirty="0" smtClean="0">
                <a:solidFill>
                  <a:srgbClr val="002060"/>
                </a:solidFill>
              </a:rPr>
              <a:t>	</a:t>
            </a:r>
            <a:r>
              <a:rPr lang="en-US" sz="4500" b="1" dirty="0" smtClean="0">
                <a:solidFill>
                  <a:srgbClr val="FF0000"/>
                </a:solidFill>
              </a:rPr>
              <a:t>Registration Documents and Registration Fee requirement March 1</a:t>
            </a:r>
            <a:r>
              <a:rPr lang="en-US" sz="4500" b="1" baseline="30000" dirty="0" smtClean="0">
                <a:solidFill>
                  <a:srgbClr val="FF0000"/>
                </a:solidFill>
              </a:rPr>
              <a:t>st</a:t>
            </a:r>
            <a:r>
              <a:rPr lang="en-US" sz="3600" b="1" dirty="0" smtClean="0">
                <a:solidFill>
                  <a:srgbClr val="FF0000"/>
                </a:solidFill>
              </a:rPr>
              <a:t>:</a:t>
            </a:r>
          </a:p>
          <a:p>
            <a:pPr>
              <a:buNone/>
              <a:defRPr/>
            </a:pPr>
            <a:r>
              <a:rPr lang="en-US" sz="3600" dirty="0" smtClean="0"/>
              <a:t>	</a:t>
            </a:r>
            <a:r>
              <a:rPr lang="en-US" sz="5000" dirty="0" smtClean="0"/>
              <a:t>(1) Detailed CAD drawings showing mechanical structure, including “</a:t>
            </a:r>
            <a:r>
              <a:rPr lang="en-US" sz="5000" b="1" dirty="0" smtClean="0">
                <a:solidFill>
                  <a:srgbClr val="0070C0"/>
                </a:solidFill>
              </a:rPr>
              <a:t>crush zones</a:t>
            </a:r>
            <a:r>
              <a:rPr lang="en-US" sz="5000" dirty="0" smtClean="0"/>
              <a:t>.” Crush zones must be clearly labeled</a:t>
            </a:r>
            <a:r>
              <a:rPr lang="en-US" sz="5000" dirty="0" smtClean="0"/>
              <a:t>. </a:t>
            </a:r>
            <a:r>
              <a:rPr lang="en-US" sz="5000" dirty="0" smtClean="0">
                <a:solidFill>
                  <a:srgbClr val="0000FF"/>
                </a:solidFill>
              </a:rPr>
              <a:t>Location of major components and notional driver must be shown.</a:t>
            </a:r>
            <a:endParaRPr lang="en-US" sz="5000" dirty="0" smtClean="0"/>
          </a:p>
          <a:p>
            <a:pPr>
              <a:buNone/>
              <a:defRPr/>
            </a:pPr>
            <a:r>
              <a:rPr lang="en-US" sz="5000" dirty="0" smtClean="0"/>
              <a:t>	(2) Detailed schematic / wiring diagram showing electrical system.</a:t>
            </a:r>
          </a:p>
          <a:p>
            <a:pPr>
              <a:buNone/>
              <a:defRPr/>
            </a:pPr>
            <a:r>
              <a:rPr lang="en-US" sz="5000" dirty="0" smtClean="0"/>
              <a:t>	(3) Digital team photo   [emailed]</a:t>
            </a:r>
          </a:p>
          <a:p>
            <a:pPr>
              <a:buNone/>
              <a:defRPr/>
            </a:pPr>
            <a:r>
              <a:rPr lang="en-US" sz="5000" dirty="0" smtClean="0"/>
              <a:t>	(4) Manufacturer’s data sheets for </a:t>
            </a:r>
            <a:r>
              <a:rPr lang="en-US" sz="5000" u="sng" dirty="0" smtClean="0"/>
              <a:t>batteries showing type &amp; capacity</a:t>
            </a:r>
          </a:p>
          <a:p>
            <a:pPr>
              <a:buNone/>
              <a:defRPr/>
            </a:pPr>
            <a:r>
              <a:rPr lang="en-US" sz="5000" dirty="0" smtClean="0"/>
              <a:t>	(5) Manufacturer’s data sheets for solar array, including list price</a:t>
            </a:r>
          </a:p>
          <a:p>
            <a:pPr>
              <a:buNone/>
              <a:defRPr/>
            </a:pPr>
            <a:r>
              <a:rPr lang="en-US" sz="5000" dirty="0" smtClean="0"/>
              <a:t>	(6) Manufacturer’s data sheets for </a:t>
            </a:r>
            <a:r>
              <a:rPr lang="en-US" sz="5000" dirty="0" smtClean="0">
                <a:solidFill>
                  <a:srgbClr val="0070C0"/>
                </a:solidFill>
              </a:rPr>
              <a:t>motor and motor controller</a:t>
            </a:r>
          </a:p>
          <a:p>
            <a:pPr>
              <a:buNone/>
              <a:defRPr/>
            </a:pPr>
            <a:r>
              <a:rPr lang="en-US" sz="5000" dirty="0" smtClean="0"/>
              <a:t>	(7) Manufacturer’s data sheets for </a:t>
            </a:r>
            <a:r>
              <a:rPr lang="en-US" sz="5000" dirty="0" smtClean="0">
                <a:solidFill>
                  <a:srgbClr val="0070C0"/>
                </a:solidFill>
              </a:rPr>
              <a:t>array and battery cutoff switches</a:t>
            </a:r>
          </a:p>
          <a:p>
            <a:pPr>
              <a:buNone/>
              <a:defRPr/>
            </a:pPr>
            <a:r>
              <a:rPr lang="en-US" sz="5000" dirty="0" smtClean="0"/>
              <a:t>	(8) Manufacturer’s data sheets for </a:t>
            </a:r>
            <a:r>
              <a:rPr lang="en-US" sz="5000" dirty="0" smtClean="0">
                <a:solidFill>
                  <a:srgbClr val="0070C0"/>
                </a:solidFill>
              </a:rPr>
              <a:t>main</a:t>
            </a:r>
            <a:r>
              <a:rPr lang="en-US" sz="5000" dirty="0" smtClean="0"/>
              <a:t> </a:t>
            </a:r>
            <a:r>
              <a:rPr lang="en-US" sz="5000" dirty="0" smtClean="0">
                <a:solidFill>
                  <a:srgbClr val="0070C0"/>
                </a:solidFill>
              </a:rPr>
              <a:t>fuses</a:t>
            </a:r>
          </a:p>
          <a:p>
            <a:pPr>
              <a:buNone/>
              <a:defRPr/>
            </a:pPr>
            <a:r>
              <a:rPr lang="en-US" sz="5000" dirty="0" smtClean="0">
                <a:solidFill>
                  <a:srgbClr val="0070C0"/>
                </a:solidFill>
              </a:rPr>
              <a:t>	</a:t>
            </a:r>
            <a:r>
              <a:rPr lang="en-US" sz="5000" dirty="0" smtClean="0"/>
              <a:t>(9) Manufacturer’s data sheets for </a:t>
            </a:r>
            <a:r>
              <a:rPr lang="en-US" sz="5000" dirty="0" smtClean="0">
                <a:solidFill>
                  <a:srgbClr val="0070C0"/>
                </a:solidFill>
              </a:rPr>
              <a:t>wheels and </a:t>
            </a:r>
            <a:r>
              <a:rPr lang="en-US" sz="5000" dirty="0" smtClean="0">
                <a:solidFill>
                  <a:srgbClr val="0070C0"/>
                </a:solidFill>
              </a:rPr>
              <a:t>brakes</a:t>
            </a:r>
          </a:p>
          <a:p>
            <a:pPr>
              <a:buNone/>
              <a:defRPr/>
            </a:pPr>
            <a:r>
              <a:rPr lang="en-US" sz="5000" dirty="0">
                <a:solidFill>
                  <a:srgbClr val="0070C0"/>
                </a:solidFill>
              </a:rPr>
              <a:t>	</a:t>
            </a:r>
            <a:r>
              <a:rPr lang="en-US" sz="5000" dirty="0" smtClean="0">
                <a:solidFill>
                  <a:srgbClr val="0000FF"/>
                </a:solidFill>
              </a:rPr>
              <a:t>(10) </a:t>
            </a:r>
            <a:r>
              <a:rPr lang="en-US" sz="5000" dirty="0">
                <a:solidFill>
                  <a:srgbClr val="0000FF"/>
                </a:solidFill>
              </a:rPr>
              <a:t>Manufacturer’s data sheets for </a:t>
            </a:r>
            <a:r>
              <a:rPr lang="en-US" sz="5000" dirty="0" smtClean="0">
                <a:solidFill>
                  <a:srgbClr val="0000FF"/>
                </a:solidFill>
              </a:rPr>
              <a:t>suspension and steering</a:t>
            </a:r>
            <a:endParaRPr lang="en-US" sz="5000" dirty="0" smtClean="0">
              <a:solidFill>
                <a:srgbClr val="0000FF"/>
              </a:solidFill>
            </a:endParaRPr>
          </a:p>
          <a:p>
            <a:pPr>
              <a:buNone/>
              <a:defRPr/>
            </a:pPr>
            <a:r>
              <a:rPr lang="en-US" sz="3100" dirty="0" smtClean="0">
                <a:solidFill>
                  <a:srgbClr val="0070C0"/>
                </a:solidFill>
              </a:rPr>
              <a:t>	</a:t>
            </a:r>
            <a:endParaRPr lang="en-US" sz="3100" dirty="0" smtClean="0">
              <a:solidFill>
                <a:srgbClr val="0070C0"/>
              </a:solidFill>
            </a:endParaRPr>
          </a:p>
          <a:p>
            <a:pPr>
              <a:buNone/>
              <a:defRPr/>
            </a:pPr>
            <a:r>
              <a:rPr lang="en-US" sz="4500" b="1" dirty="0" smtClean="0"/>
              <a:t>Digital </a:t>
            </a:r>
            <a:r>
              <a:rPr lang="en-US" sz="4500" b="1" dirty="0" smtClean="0"/>
              <a:t>and hard copies required by March 1</a:t>
            </a:r>
            <a:r>
              <a:rPr lang="en-US" sz="4500" b="1" baseline="30000" dirty="0" smtClean="0"/>
              <a:t>st</a:t>
            </a:r>
            <a:r>
              <a:rPr lang="en-US" sz="4500" b="1" dirty="0" smtClean="0"/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2024                 Rules for the 2024 Race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4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5851" y="1626705"/>
            <a:ext cx="2456698" cy="3457575"/>
          </a:xfrm>
          <a:prstGeom prst="rect">
            <a:avLst/>
          </a:prstGeom>
          <a:ln>
            <a:solidFill>
              <a:srgbClr val="17234D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778904" y="2852409"/>
            <a:ext cx="2705102" cy="3711268"/>
          </a:xfrm>
          <a:prstGeom prst="rect">
            <a:avLst/>
          </a:prstGeom>
          <a:ln>
            <a:solidFill>
              <a:srgbClr val="17234D"/>
            </a:solidFill>
          </a:ln>
        </p:spPr>
      </p:pic>
    </p:spTree>
    <p:extLst>
      <p:ext uri="{BB962C8B-B14F-4D97-AF65-F5344CB8AC3E}">
        <p14:creationId xmlns:p14="http://schemas.microsoft.com/office/powerpoint/2010/main" val="398866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Rule 3.8 – Design of Solar Car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676400"/>
            <a:ext cx="5740400" cy="4500563"/>
          </a:xfrm>
        </p:spPr>
        <p:txBody>
          <a:bodyPr/>
          <a:lstStyle/>
          <a:p>
            <a:r>
              <a:rPr lang="en-US" dirty="0" smtClean="0"/>
              <a:t>It is the intent of the event that the solar cars </a:t>
            </a:r>
            <a:r>
              <a:rPr lang="en-US" i="1" dirty="0" smtClean="0">
                <a:solidFill>
                  <a:srgbClr val="7030A0"/>
                </a:solidFill>
              </a:rPr>
              <a:t>be designed and constructed by high school students</a:t>
            </a:r>
            <a:r>
              <a:rPr lang="en-US" dirty="0" smtClean="0"/>
              <a:t> on the solar car team. </a:t>
            </a:r>
          </a:p>
          <a:p>
            <a:r>
              <a:rPr lang="en-US" u="sng" dirty="0" smtClean="0"/>
              <a:t>No portion of another vehicle’s frame may be reused</a:t>
            </a:r>
            <a:r>
              <a:rPr lang="en-US" dirty="0" smtClean="0"/>
              <a:t> in a solar car unless the team re-engineers/ modifies the frame to fit the team’s solar car design or to install separate off-the-shelf components.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2024                 Rules for the 2024 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 descr="http://www.solarcarchallenge.org/challenge/media/pics/gilmer_high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9522" y="2039826"/>
            <a:ext cx="5327234" cy="355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562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Rule 3.9 - Scrapbook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676400"/>
            <a:ext cx="6952974" cy="4500563"/>
          </a:xfrm>
        </p:spPr>
        <p:txBody>
          <a:bodyPr/>
          <a:lstStyle/>
          <a:p>
            <a:r>
              <a:rPr lang="en-US" dirty="0" smtClean="0"/>
              <a:t>Scrapbook must be shown to Check-In to Race.</a:t>
            </a:r>
          </a:p>
          <a:p>
            <a:r>
              <a:rPr lang="en-US" dirty="0" smtClean="0"/>
              <a:t>Scrapbook must show history of the team building the solar car, including team engineering decision-making.</a:t>
            </a:r>
          </a:p>
          <a:p>
            <a:r>
              <a:rPr lang="en-US" dirty="0" smtClean="0"/>
              <a:t>Scrapbook will show team photos, design &amp; planning, CAD drawings, fundraising, testing.</a:t>
            </a:r>
          </a:p>
          <a:p>
            <a:r>
              <a:rPr lang="en-US" dirty="0" smtClean="0"/>
              <a:t>Digital copy of scrapbook due June 1st.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2024                 Rules for the 2024 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400" y="2012583"/>
            <a:ext cx="3782072" cy="376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3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3.10 – Oral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676400"/>
            <a:ext cx="6803887" cy="4500563"/>
          </a:xfrm>
        </p:spPr>
        <p:txBody>
          <a:bodyPr/>
          <a:lstStyle/>
          <a:p>
            <a:r>
              <a:rPr lang="en-US" dirty="0" smtClean="0"/>
              <a:t>Up to 20 laps not available for oral presentations.</a:t>
            </a:r>
          </a:p>
          <a:p>
            <a:r>
              <a:rPr lang="en-US" dirty="0" smtClean="0"/>
              <a:t>Presentation show discuss the teams overall planning, including engineering decisions.</a:t>
            </a:r>
          </a:p>
          <a:p>
            <a:r>
              <a:rPr lang="en-US" dirty="0" smtClean="0"/>
              <a:t>Teams have a strict 8 minutes to give their presentation.</a:t>
            </a:r>
          </a:p>
          <a:p>
            <a:r>
              <a:rPr lang="en-US" dirty="0" smtClean="0"/>
              <a:t>Judges will now give feedback per Oral Presentation Guidelines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2024                 Rules for the 2024 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 descr="http://www.solarcarchallenge.org/challenge/photos/2018/days2/photo/s2day3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7052" y="2176669"/>
            <a:ext cx="4659694" cy="311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55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3.5 – Qualifier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Qualifier for the </a:t>
            </a:r>
            <a:r>
              <a:rPr lang="en-US" dirty="0" smtClean="0"/>
              <a:t>2021 </a:t>
            </a:r>
            <a:r>
              <a:rPr lang="en-US" dirty="0"/>
              <a:t>Race will include:</a:t>
            </a:r>
          </a:p>
          <a:p>
            <a:pPr marL="971550" lvl="1" indent="-514350">
              <a:buFont typeface="Arial" panose="020B0604020202020204" pitchFamily="34" charset="0"/>
              <a:buAutoNum type="arabicParenBoth"/>
            </a:pPr>
            <a:r>
              <a:rPr lang="en-US" b="1" dirty="0">
                <a:solidFill>
                  <a:srgbClr val="0070C0"/>
                </a:solidFill>
              </a:rPr>
              <a:t>3-Day Scrutineering</a:t>
            </a:r>
          </a:p>
          <a:p>
            <a:pPr marL="971550" lvl="1" indent="-514350">
              <a:buFont typeface="Arial" panose="020B0604020202020204" pitchFamily="34" charset="0"/>
              <a:buAutoNum type="arabicParenBoth"/>
            </a:pPr>
            <a:r>
              <a:rPr lang="en-US" b="1" dirty="0">
                <a:solidFill>
                  <a:srgbClr val="0070C0"/>
                </a:solidFill>
              </a:rPr>
              <a:t>Stage One – First Day of </a:t>
            </a:r>
            <a:r>
              <a:rPr lang="en-US" b="1" dirty="0" smtClean="0">
                <a:solidFill>
                  <a:srgbClr val="0070C0"/>
                </a:solidFill>
              </a:rPr>
              <a:t>Racing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top teams in each Solar Car Challenge Racing Division will move on to the three-day </a:t>
            </a:r>
            <a:r>
              <a:rPr lang="en-US" dirty="0">
                <a:solidFill>
                  <a:srgbClr val="0070C0"/>
                </a:solidFill>
              </a:rPr>
              <a:t>Stage Two </a:t>
            </a:r>
            <a:r>
              <a:rPr lang="en-US" dirty="0"/>
              <a:t>of racing.  [Approximately 25 teams]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The winner in each division will be the team </a:t>
            </a:r>
            <a:r>
              <a:rPr lang="en-US" dirty="0" smtClean="0"/>
              <a:t>that accumulates </a:t>
            </a:r>
            <a:r>
              <a:rPr lang="en-US" dirty="0"/>
              <a:t>the most laps in </a:t>
            </a:r>
            <a:r>
              <a:rPr lang="en-US" dirty="0" smtClean="0"/>
              <a:t>Stage </a:t>
            </a:r>
            <a:r>
              <a:rPr lang="en-US" dirty="0"/>
              <a:t>1 and 2.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All teams will receive an Official Race Ranking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2024                 Rules for the 2024 Race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1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Section 10: DIVISIONS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Classic Division: </a:t>
            </a:r>
            <a:r>
              <a:rPr lang="en-US" dirty="0" smtClean="0"/>
              <a:t>No hub motors; </a:t>
            </a:r>
            <a:r>
              <a:rPr lang="en-US" dirty="0" smtClean="0"/>
              <a:t>lead-acid </a:t>
            </a:r>
            <a:r>
              <a:rPr lang="en-US" dirty="0" smtClean="0">
                <a:solidFill>
                  <a:srgbClr val="0000FF"/>
                </a:solidFill>
              </a:rPr>
              <a:t>or LiFePO4 </a:t>
            </a:r>
            <a:r>
              <a:rPr lang="en-US" dirty="0" smtClean="0"/>
              <a:t>batteries; solar modules or cells at ≤ </a:t>
            </a:r>
            <a:r>
              <a:rPr lang="en-US" dirty="0" smtClean="0">
                <a:solidFill>
                  <a:srgbClr val="0000FF"/>
                </a:solidFill>
              </a:rPr>
              <a:t>22%</a:t>
            </a:r>
            <a:r>
              <a:rPr lang="en-US" dirty="0" smtClean="0"/>
              <a:t> </a:t>
            </a:r>
            <a:r>
              <a:rPr lang="en-US" dirty="0" smtClean="0"/>
              <a:t>efficient</a:t>
            </a:r>
          </a:p>
          <a:p>
            <a:r>
              <a:rPr lang="en-US" b="1" dirty="0" smtClean="0"/>
              <a:t>Advanced Classic Division: </a:t>
            </a:r>
            <a:r>
              <a:rPr lang="en-US" dirty="0" smtClean="0"/>
              <a:t>Classic Division cars with 3 </a:t>
            </a:r>
            <a:r>
              <a:rPr lang="en-US" dirty="0" smtClean="0"/>
              <a:t>or more years </a:t>
            </a:r>
            <a:r>
              <a:rPr lang="en-US" dirty="0" smtClean="0"/>
              <a:t>experience in Solar Car Challenge</a:t>
            </a:r>
            <a:endParaRPr lang="en-US" dirty="0" smtClean="0"/>
          </a:p>
          <a:p>
            <a:r>
              <a:rPr lang="en-US" b="1" dirty="0" smtClean="0"/>
              <a:t>Advanced Division: </a:t>
            </a:r>
            <a:r>
              <a:rPr lang="en-US" dirty="0" smtClean="0"/>
              <a:t>Hub motors; prefabricated solar car molds; advanced battery chemistries</a:t>
            </a:r>
          </a:p>
          <a:p>
            <a:r>
              <a:rPr lang="en-US" b="1" dirty="0" smtClean="0"/>
              <a:t>Electric-Solar Powered Car Division: </a:t>
            </a:r>
            <a:r>
              <a:rPr lang="en-US" dirty="0" smtClean="0"/>
              <a:t>Solar cells on charging station; Classic Division technology; 2 x </a:t>
            </a:r>
            <a:r>
              <a:rPr lang="en-US" dirty="0" smtClean="0"/>
              <a:t>2.</a:t>
            </a:r>
            <a:r>
              <a:rPr lang="en-US" dirty="0" smtClean="0">
                <a:solidFill>
                  <a:srgbClr val="0000FF"/>
                </a:solidFill>
              </a:rPr>
              <a:t>625 </a:t>
            </a:r>
            <a:r>
              <a:rPr lang="en-US" dirty="0" smtClean="0"/>
              <a:t>kWh </a:t>
            </a:r>
            <a:r>
              <a:rPr lang="en-US" dirty="0" smtClean="0"/>
              <a:t>battery packs</a:t>
            </a:r>
          </a:p>
          <a:p>
            <a:r>
              <a:rPr lang="en-US" b="1" dirty="0" smtClean="0"/>
              <a:t>Cruiser Division: </a:t>
            </a:r>
            <a:r>
              <a:rPr lang="en-US" dirty="0" smtClean="0"/>
              <a:t>Seating for four; totally enclosed; solar array integrated into the skin of the vehicle; workable trunk	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Specialty Workshop 2024                 Rules for the 2024 Race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11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1690</Words>
  <Application>Microsoft Office PowerPoint</Application>
  <PresentationFormat>Widescreen</PresentationFormat>
  <Paragraphs>247</Paragraphs>
  <Slides>22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Franklin Gothic Demi</vt:lpstr>
      <vt:lpstr>Wingdings</vt:lpstr>
      <vt:lpstr>Office Theme</vt:lpstr>
      <vt:lpstr>Rules for the 2024 Race</vt:lpstr>
      <vt:lpstr>EVENT UPDATES</vt:lpstr>
      <vt:lpstr>Rules Overview</vt:lpstr>
      <vt:lpstr>Registration</vt:lpstr>
      <vt:lpstr>Rule 3.8 – Design of Solar Car</vt:lpstr>
      <vt:lpstr>Rule 3.9 - Scrapbook</vt:lpstr>
      <vt:lpstr>Rule 3.10 – Oral Presentations</vt:lpstr>
      <vt:lpstr>Rule 3.5 – Qualifier</vt:lpstr>
      <vt:lpstr>Section 10: DIVISIONS</vt:lpstr>
      <vt:lpstr>Minor Updates</vt:lpstr>
      <vt:lpstr>Rule 5.2.x –  Safety Cell, Crush Zone, Roll Bar</vt:lpstr>
      <vt:lpstr>Safety Cell / Crush Zone Details</vt:lpstr>
      <vt:lpstr>Section 5.4/5.7 – Electrical</vt:lpstr>
      <vt:lpstr>Rule 5.4.5 – Disconnect Switches</vt:lpstr>
      <vt:lpstr>Relay/Contactor Circuit</vt:lpstr>
      <vt:lpstr>Rule 5.13 – Driver Safety</vt:lpstr>
      <vt:lpstr>Section 32 – Electric-Solar Powered Car</vt:lpstr>
      <vt:lpstr>Section 33 – Cruiser Division</vt:lpstr>
      <vt:lpstr>Policies and Procedures for  Closed-Track Races</vt:lpstr>
      <vt:lpstr>PowerPoint Presentation</vt:lpstr>
      <vt:lpstr>PowerPoint Presentation</vt:lpstr>
      <vt:lpstr>Rules for the 2024 Race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Shih</dc:creator>
  <cp:lastModifiedBy>Microsoft account</cp:lastModifiedBy>
  <cp:revision>26</cp:revision>
  <dcterms:created xsi:type="dcterms:W3CDTF">2020-10-24T04:29:47Z</dcterms:created>
  <dcterms:modified xsi:type="dcterms:W3CDTF">2024-01-28T14:36:51Z</dcterms:modified>
</cp:coreProperties>
</file>